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40"/>
  </p:notesMasterIdLst>
  <p:sldIdLst>
    <p:sldId id="256" r:id="rId2"/>
    <p:sldId id="284" r:id="rId3"/>
    <p:sldId id="287" r:id="rId4"/>
    <p:sldId id="285" r:id="rId5"/>
    <p:sldId id="288" r:id="rId6"/>
    <p:sldId id="290" r:id="rId7"/>
    <p:sldId id="291" r:id="rId8"/>
    <p:sldId id="292" r:id="rId9"/>
    <p:sldId id="280" r:id="rId10"/>
    <p:sldId id="257" r:id="rId11"/>
    <p:sldId id="281" r:id="rId12"/>
    <p:sldId id="282" r:id="rId13"/>
    <p:sldId id="295" r:id="rId14"/>
    <p:sldId id="294" r:id="rId15"/>
    <p:sldId id="286" r:id="rId16"/>
    <p:sldId id="259" r:id="rId17"/>
    <p:sldId id="260" r:id="rId18"/>
    <p:sldId id="261" r:id="rId19"/>
    <p:sldId id="273" r:id="rId20"/>
    <p:sldId id="262" r:id="rId21"/>
    <p:sldId id="263" r:id="rId22"/>
    <p:sldId id="264" r:id="rId23"/>
    <p:sldId id="265" r:id="rId24"/>
    <p:sldId id="271" r:id="rId25"/>
    <p:sldId id="266" r:id="rId26"/>
    <p:sldId id="267" r:id="rId27"/>
    <p:sldId id="268" r:id="rId28"/>
    <p:sldId id="269" r:id="rId29"/>
    <p:sldId id="270" r:id="rId30"/>
    <p:sldId id="272" r:id="rId31"/>
    <p:sldId id="275" r:id="rId32"/>
    <p:sldId id="276" r:id="rId33"/>
    <p:sldId id="258" r:id="rId34"/>
    <p:sldId id="277" r:id="rId35"/>
    <p:sldId id="278" r:id="rId36"/>
    <p:sldId id="279" r:id="rId37"/>
    <p:sldId id="293" r:id="rId38"/>
    <p:sldId id="27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>
      <p:cViewPr>
        <p:scale>
          <a:sx n="90" d="100"/>
          <a:sy n="90" d="100"/>
        </p:scale>
        <p:origin x="-84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E4786-C1C3-4958-9D18-224EAB8F5096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ED497-AD7D-43FD-80A3-C22EF2DFF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EB777-9B1F-4AC1-87EE-EEDA3B3DB6DF}" type="slidenum">
              <a:rPr lang="ru-RU"/>
              <a:pPr/>
              <a:t>14</a:t>
            </a:fld>
            <a:endParaRPr 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DC2-2025-4D6A-AD47-EDB286D966D4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573-CFAC-47CB-9DF8-B8202241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26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DC2-2025-4D6A-AD47-EDB286D966D4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573-CFAC-47CB-9DF8-B8202241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7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DC2-2025-4D6A-AD47-EDB286D966D4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573-CFAC-47CB-9DF8-B8202241A7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8850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DC2-2025-4D6A-AD47-EDB286D966D4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573-CFAC-47CB-9DF8-B8202241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87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DC2-2025-4D6A-AD47-EDB286D966D4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573-CFAC-47CB-9DF8-B8202241A7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3303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DC2-2025-4D6A-AD47-EDB286D966D4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573-CFAC-47CB-9DF8-B8202241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19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DC2-2025-4D6A-AD47-EDB286D966D4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573-CFAC-47CB-9DF8-B8202241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29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DC2-2025-4D6A-AD47-EDB286D966D4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573-CFAC-47CB-9DF8-B8202241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5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FB8231-EF08-4E8F-80C0-68388B1D1C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DC2-2025-4D6A-AD47-EDB286D966D4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573-CFAC-47CB-9DF8-B8202241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DC2-2025-4D6A-AD47-EDB286D966D4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573-CFAC-47CB-9DF8-B8202241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8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DC2-2025-4D6A-AD47-EDB286D966D4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573-CFAC-47CB-9DF8-B8202241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5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DC2-2025-4D6A-AD47-EDB286D966D4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573-CFAC-47CB-9DF8-B8202241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7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DC2-2025-4D6A-AD47-EDB286D966D4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573-CFAC-47CB-9DF8-B8202241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9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DC2-2025-4D6A-AD47-EDB286D966D4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573-CFAC-47CB-9DF8-B8202241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7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DC2-2025-4D6A-AD47-EDB286D966D4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573-CFAC-47CB-9DF8-B8202241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9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DC2-2025-4D6A-AD47-EDB286D966D4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A573-CFAC-47CB-9DF8-B8202241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1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77DC2-2025-4D6A-AD47-EDB286D966D4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10A573-CFAC-47CB-9DF8-B8202241A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02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lck.yandex.ru/redir/dv/*data=url=http:/pandia.ru/text/category/ozdorovitelmznie_programmi/&amp;ts=1447170846&amp;uid=1030691521434476780&amp;sign=38a5e101b83c9211806955a070ad076c&amp;keyno=1" TargetMode="External"/><Relationship Id="rId2" Type="http://schemas.openxmlformats.org/officeDocument/2006/relationships/hyperlink" Target="http://clck.yandex.ru/redir/dv/*data=url=http:/www.pandia.ru/text/category/vedomstvo/&amp;ts=1447170846&amp;uid=1030691521434476780&amp;sign=0af15a30954e1b90857671505c2a93a7&amp;keyno=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/>
              <a:t>Методы, формы и средства гигиенического воспитания населения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Лекция.</a:t>
            </a:r>
          </a:p>
          <a:p>
            <a:r>
              <a:rPr lang="ru-RU" dirty="0"/>
              <a:t>Яковишин Г.В.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1AB8E5F6-C5A9-42EF-966A-736520321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579" y="0"/>
            <a:ext cx="7922841" cy="563669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000" dirty="0"/>
              <a:t>«…Чтобы стать здоровым, нужны собственные усилия, постоянные и значительные…»</a:t>
            </a:r>
          </a:p>
          <a:p>
            <a:pPr marL="0" indent="0">
              <a:buNone/>
            </a:pPr>
            <a:r>
              <a:rPr lang="ru-RU" sz="4000" dirty="0"/>
              <a:t> - академик Н.М. Амосов.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Мотивация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556792"/>
            <a:ext cx="7924802" cy="44845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- Это побуждение, вызывающее активность организма и определяющее направленность этой активности. </a:t>
            </a:r>
          </a:p>
          <a:p>
            <a:pPr>
              <a:buNone/>
            </a:pPr>
            <a:r>
              <a:rPr lang="ru-RU" sz="2400" b="1" dirty="0"/>
              <a:t>Мотивации</a:t>
            </a:r>
            <a:r>
              <a:rPr lang="ru-RU" sz="2400" dirty="0"/>
              <a:t>, которые лежат в основе формирования стиля здоровой жизни: </a:t>
            </a:r>
            <a:br>
              <a:rPr lang="ru-RU" sz="2400" dirty="0"/>
            </a:br>
            <a:r>
              <a:rPr lang="ru-RU" sz="2400" dirty="0"/>
              <a:t>- </a:t>
            </a:r>
            <a:r>
              <a:rPr lang="ru-RU" sz="2400" b="1" dirty="0"/>
              <a:t>Самосохранения</a:t>
            </a:r>
            <a:r>
              <a:rPr lang="ru-RU" sz="2400" dirty="0"/>
              <a:t>. Если человек знает, что какое-то действие угрожает жизни, он это действие не совершает (травма, аллергия и т.д.). </a:t>
            </a:r>
            <a:br>
              <a:rPr lang="ru-RU" sz="2400" dirty="0"/>
            </a:br>
            <a:r>
              <a:rPr lang="ru-RU" sz="2400" dirty="0"/>
              <a:t>Мотивация: «Я не совершаю определенные действия, так как они угрожают моему здоровью и жизни». 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ЗОЖ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340768"/>
            <a:ext cx="7274769" cy="47005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  Желательно здоровый образ жизни соблюдать всем медицинским работникам, так как пациенты, в первую очередь, смотрят на выступающего (внешний вид, разговорная речь, способ убеждения) и стараются выполнять или не выполнять данные ими рекомендации.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C82810-E2CF-47B0-B4F2-340DCEAFC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998CA3-23EB-4844-A86B-59CBA81C1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24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Методы и средства гигиенического обучения и воспитания населения и пропаганда здорового образа жизни:</a:t>
            </a:r>
          </a:p>
        </p:txBody>
      </p:sp>
      <p:graphicFrame>
        <p:nvGraphicFramePr>
          <p:cNvPr id="16462" name="Group 78"/>
          <p:cNvGraphicFramePr>
            <a:graphicFrameLocks noGrp="1"/>
          </p:cNvGraphicFramePr>
          <p:nvPr>
            <p:ph type="tbl" idx="1"/>
          </p:nvPr>
        </p:nvGraphicFramePr>
        <p:xfrm>
          <a:off x="152400" y="2895600"/>
          <a:ext cx="8839200" cy="3554225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90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Устный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Лекция, беседа, совет, дискуссия, час вопросов и ответов, уроки здоровья и т.д.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Печатный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Памятки, брошюры, листовки, статьи, доска вопросов и ответов.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Наглядный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ТВ, кино, ДВД, слайды, санитарные бюллетени.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Смешанный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 средства вместе.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685800" y="2286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Методы</a:t>
            </a:r>
          </a:p>
        </p:txBody>
      </p:sp>
      <p:sp>
        <p:nvSpPr>
          <p:cNvPr id="16444" name="Rectangle 60"/>
          <p:cNvSpPr>
            <a:spLocks noChangeArrowheads="1"/>
          </p:cNvSpPr>
          <p:nvPr/>
        </p:nvSpPr>
        <p:spPr bwMode="auto">
          <a:xfrm>
            <a:off x="3886200" y="2286000"/>
            <a:ext cx="160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/>
              <a:t>Средства</a:t>
            </a:r>
            <a:r>
              <a:rPr lang="ru-RU" sz="160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D50B561-E20A-477A-9FE3-70F5A27F8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5" y="692696"/>
            <a:ext cx="7501034" cy="56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0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Формы индивидуального воздействия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позволяют максимально учитывать особенности реципиента. </a:t>
            </a:r>
          </a:p>
          <a:p>
            <a:r>
              <a:rPr lang="ru-RU" dirty="0"/>
              <a:t>Они используются, например, в процессе общения медработника с пациентом (беседа, инструктаж, консультация — очная или по телефону, личная корреспонденция).</a:t>
            </a:r>
          </a:p>
        </p:txBody>
      </p:sp>
      <p:pic>
        <p:nvPicPr>
          <p:cNvPr id="4" name="Рисунок 3" descr="0qT_J-QteH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81" y="3717032"/>
            <a:ext cx="3857620" cy="28932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Формы группового воздействия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применяются для дифференцированного гигиенического воспитания различных возрастно-половых и профессиональных групп населения, а также для практического обучения</a:t>
            </a:r>
            <a:r>
              <a:rPr lang="ru-RU" i="1" dirty="0"/>
              <a:t>.</a:t>
            </a:r>
          </a:p>
          <a:p>
            <a:r>
              <a:rPr lang="ru-RU" i="1" dirty="0"/>
              <a:t> </a:t>
            </a:r>
            <a:r>
              <a:rPr lang="ru-RU" dirty="0"/>
              <a:t>Различают односторонние, или пассивные формы передачи информации.(доклад, сообщение, выступление и т. п.), и двусторонние, или активные (дискуссия, викторина),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Массовые формы</a:t>
            </a:r>
            <a:r>
              <a:rPr lang="ru-RU" dirty="0"/>
              <a:t> гигиенического воспитания населения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Одни из них (радио - и телепередачи, публикации в прессе) используются прежде всего с целью формирования общественного мнения и ответственного отношения </a:t>
            </a:r>
            <a:r>
              <a:rPr lang="ru-RU" dirty="0">
                <a:hlinkClick r:id="rId2"/>
              </a:rPr>
              <a:t>ведомств</a:t>
            </a:r>
            <a:r>
              <a:rPr lang="ru-RU" dirty="0"/>
              <a:t> и руководителей разного ранга, семьи и индивидуума к здоровью и </a:t>
            </a:r>
            <a:r>
              <a:rPr lang="ru-RU" dirty="0">
                <a:hlinkClick r:id="rId3"/>
              </a:rPr>
              <a:t>оздоровительным мероприятиям</a:t>
            </a:r>
            <a:r>
              <a:rPr lang="ru-RU" dirty="0"/>
              <a:t>, широкого информирования общественности о состоянии среды обитания, здоровья народа и его отдельных групп</a:t>
            </a:r>
          </a:p>
        </p:txBody>
      </p:sp>
    </p:spTree>
    <p:extLst>
      <p:ext uri="{BB962C8B-B14F-4D97-AF65-F5344CB8AC3E}">
        <p14:creationId xmlns:p14="http://schemas.microsoft.com/office/powerpoint/2010/main" val="4279248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oTkHmMKoc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52"/>
            <a:ext cx="8429652" cy="63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2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AEC1CD-85CD-4450-BC75-395E00BC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ПЛАН: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A61C0A-C974-4417-8DF5-5004BBCEC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556792"/>
            <a:ext cx="7274769" cy="4484571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принципы гигиенического обучения и воспитания населения.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гигиенического обучения и воспитания населения.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медицинского работника в организации гигиенического воспитания и обучения.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334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Массовые формы</a:t>
            </a:r>
            <a:r>
              <a:rPr lang="ru-RU" dirty="0"/>
              <a:t> гигиенического воспитания населения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лекции, тематические вечера, демонстрации кинофильмов и изобразительных средств, театрализованные представления  </a:t>
            </a:r>
          </a:p>
          <a:p>
            <a:r>
              <a:rPr lang="ru-RU" dirty="0"/>
              <a:t>предназначены для распространения и углубления общих универсальных знаний, разъяснения неясных или недостаточно глубоко усвоенных вопросов.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147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Массовые формы</a:t>
            </a:r>
            <a:r>
              <a:rPr lang="ru-RU" dirty="0"/>
              <a:t> гигиенического воспитания населения: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эпизодические</a:t>
            </a:r>
            <a:r>
              <a:rPr lang="ru-RU" dirty="0"/>
              <a:t>  </a:t>
            </a:r>
          </a:p>
          <a:p>
            <a:r>
              <a:rPr lang="ru-RU" b="1" dirty="0"/>
              <a:t>цикловые формы</a:t>
            </a:r>
            <a:r>
              <a:rPr lang="ru-RU" dirty="0"/>
              <a:t> гигиенического воспитания.</a:t>
            </a:r>
          </a:p>
          <a:p>
            <a:pPr>
              <a:buNone/>
            </a:pPr>
            <a:r>
              <a:rPr lang="ru-RU" dirty="0"/>
              <a:t> К цикловым формам относятся лектории, школы здоровья, кружки.</a:t>
            </a:r>
          </a:p>
          <a:p>
            <a:endParaRPr lang="ru-RU" dirty="0"/>
          </a:p>
        </p:txBody>
      </p:sp>
      <p:pic>
        <p:nvPicPr>
          <p:cNvPr id="4" name="Рисунок 3" descr="eGnjQm5fd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780928"/>
            <a:ext cx="2987824" cy="39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35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Доска вопросов и ответов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это форма заочных консультаций.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iU7K7IK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585" y="2780928"/>
            <a:ext cx="5465007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57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Памятка для пациента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Памятка дается пациенту с целью напомнить ему советы по укреплению и сохранению здоровья.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a17bb9c4cc264d906df2f9beeda96f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500306"/>
            <a:ext cx="5357818" cy="37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62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мятка-пациент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14290"/>
            <a:ext cx="6175539" cy="624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13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Массовые формы</a:t>
            </a:r>
            <a:r>
              <a:rPr lang="ru-RU" dirty="0"/>
              <a:t> гигиенического воспитания населения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Круглый стол, часы вопросов и ответов - это групповая форма работы гигиенического воспитания, основанная на обсуждении конкретных вопросов, связанных с укреплением и охраной здоровья присутствующих, обменом мнениями.</a:t>
            </a:r>
          </a:p>
          <a:p>
            <a:r>
              <a:rPr lang="ru-RU" dirty="0"/>
              <a:t> В мероприятии принимают участие не только медицинские работники, но и общественные организации (по наркомании, пенсионный фонд и т.д.).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741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Массовые формы</a:t>
            </a:r>
            <a:r>
              <a:rPr lang="ru-RU" dirty="0"/>
              <a:t> гигиенического воспитания населения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Массовая оздоровительная компания - проводится к медицинским датам с целью привлечения внимания к конкретной проблеме.</a:t>
            </a:r>
          </a:p>
          <a:p>
            <a:r>
              <a:rPr lang="ru-RU" dirty="0"/>
              <a:t> Предполагает участие большого количества человек с привлечением специалистов общего и узкого профиля</a:t>
            </a:r>
          </a:p>
        </p:txBody>
      </p:sp>
      <p:pic>
        <p:nvPicPr>
          <p:cNvPr id="4" name="Рисунок 3" descr="kpLGCH21Bn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500438"/>
            <a:ext cx="3929058" cy="294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29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Массовые формы</a:t>
            </a:r>
            <a:r>
              <a:rPr lang="ru-RU" dirty="0"/>
              <a:t> гигиенического воспитания населения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Школы и клубы здоровья - групповая форма гигиенического воспитания, предполагающая объединение людей для совместной деятельности по сохранению, укреплению и восстановлению здоровья</a:t>
            </a:r>
          </a:p>
        </p:txBody>
      </p:sp>
      <p:pic>
        <p:nvPicPr>
          <p:cNvPr id="4" name="Рисунок 3" descr="0Sex1bN5b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071810"/>
            <a:ext cx="4357686" cy="326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62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Массовые формы</a:t>
            </a:r>
            <a:r>
              <a:rPr lang="ru-RU" dirty="0"/>
              <a:t> гигиенического воспитания населения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Демонстрация слайдов, фильмов, ДВД по вопросам здоровья - массовая форма работы гигиенического воспитания, по оптимальным для здоровья стилям жизни и профилактике заболеваний. </a:t>
            </a:r>
          </a:p>
          <a:p>
            <a:r>
              <a:rPr lang="ru-RU" dirty="0"/>
              <a:t>Целесообразно сочетать с выступлением по соответствующим аспектам укрепления и сохранения здоровья.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757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Массовые формы</a:t>
            </a:r>
            <a:r>
              <a:rPr lang="ru-RU" dirty="0"/>
              <a:t> гигиенического воспитания населения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Уроки и часы здоровья - групповая форма гигиенического воспитания, основанная на непосредственном общении медицинского работника (специалиста) с присутствующими. </a:t>
            </a:r>
          </a:p>
          <a:p>
            <a:r>
              <a:rPr lang="ru-RU" dirty="0"/>
              <a:t>Такая форма работы наиболее эффективна в общеобразовательных школах, профессиональных училищах и колледжах.</a:t>
            </a:r>
          </a:p>
          <a:p>
            <a:r>
              <a:rPr lang="ru-RU" dirty="0"/>
              <a:t> При проведении мероприятия используются различные средства гигиенического обучения и воспитания, практикуется техническое исполнение рекомендаций (освоение навыков), игровая форма (КВН, викторина, сказка и т.д.).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89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04678B66-9966-40FA-90E7-113FD4EDD5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598" y="476672"/>
            <a:ext cx="7346777" cy="5564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000" indent="0">
              <a:spcBef>
                <a:spcPts val="0"/>
              </a:spcBef>
              <a:buNone/>
            </a:pPr>
            <a:r>
              <a:rPr lang="ru-RU" sz="3600" dirty="0"/>
              <a:t>Санитарное просвещение является частью комплекса профилактических и лечебных мероприятий, проводимых с пациентами. </a:t>
            </a:r>
          </a:p>
          <a:p>
            <a:pPr marL="576000" indent="0">
              <a:spcBef>
                <a:spcPts val="0"/>
              </a:spcBef>
              <a:buNone/>
            </a:pPr>
            <a:endParaRPr lang="ru-RU" sz="3600" dirty="0"/>
          </a:p>
          <a:p>
            <a:pPr marL="576000" indent="0">
              <a:spcBef>
                <a:spcPts val="0"/>
              </a:spcBef>
              <a:buNone/>
            </a:pPr>
            <a:r>
              <a:rPr lang="ru-RU" sz="3600" b="1" dirty="0"/>
              <a:t>Проведение санитарного просвещения является профессиональной обязанностью всех медицинских работников.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4193335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Массовые формы</a:t>
            </a:r>
            <a:r>
              <a:rPr lang="ru-RU" dirty="0"/>
              <a:t> гигиенического воспитания населения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Проведение тематических мероприятий</a:t>
            </a:r>
          </a:p>
          <a:p>
            <a:r>
              <a:rPr lang="ru-RU" dirty="0"/>
              <a:t>Марафоны здоровья</a:t>
            </a:r>
          </a:p>
          <a:p>
            <a:r>
              <a:rPr lang="ru-RU" dirty="0"/>
              <a:t>День пожилого человека</a:t>
            </a:r>
          </a:p>
        </p:txBody>
      </p:sp>
      <p:pic>
        <p:nvPicPr>
          <p:cNvPr id="4" name="Рисунок 3" descr="cnEGruAmEX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226" y="3284984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Формы гигиенического воспитания: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</a:t>
            </a:r>
            <a:r>
              <a:rPr lang="ru-RU" b="1" dirty="0"/>
              <a:t>Устный метод:</a:t>
            </a:r>
            <a:endParaRPr lang="ru-RU" dirty="0"/>
          </a:p>
          <a:p>
            <a:r>
              <a:rPr lang="ru-RU" dirty="0"/>
              <a:t>- при непосредственном контакте с населением (беседа, доклад,  лекция).</a:t>
            </a:r>
          </a:p>
          <a:p>
            <a:r>
              <a:rPr lang="ru-RU" dirty="0"/>
              <a:t>- без непосредственного контакта с населением (телевидение, радио)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x_58127d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717032"/>
            <a:ext cx="4187957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Формы гигиенического воспитания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Метод печатной пропаганды:</a:t>
            </a:r>
            <a:endParaRPr lang="ru-RU" dirty="0"/>
          </a:p>
          <a:p>
            <a:r>
              <a:rPr lang="ru-RU" dirty="0"/>
              <a:t>- печатная продукция (газета, буклет, брошюра, листовка, памятка)</a:t>
            </a:r>
          </a:p>
          <a:p>
            <a:r>
              <a:rPr lang="ru-RU" dirty="0"/>
              <a:t>- средства, создаваемые силами коллектива (санитарный листок, доска вопросов и ответов, буклет, рекомендация, уголок здоровья</a:t>
            </a:r>
          </a:p>
        </p:txBody>
      </p:sp>
      <p:pic>
        <p:nvPicPr>
          <p:cNvPr id="4" name="Рисунок 3" descr="x_60162f5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430557"/>
            <a:ext cx="3236590" cy="242744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Методы гигиенического воспитания населения: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sz="2400" dirty="0"/>
              <a:t>информационно-рецептивный</a:t>
            </a:r>
          </a:p>
          <a:p>
            <a:r>
              <a:rPr lang="ru-RU" sz="2400" dirty="0"/>
              <a:t>- репродуктивный </a:t>
            </a:r>
          </a:p>
          <a:p>
            <a:r>
              <a:rPr lang="ru-RU" sz="2400" dirty="0"/>
              <a:t>- проблемный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Методы санитарного просвещения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b="1" dirty="0"/>
              <a:t>информационно-рецептивный</a:t>
            </a:r>
            <a:r>
              <a:rPr lang="ru-RU" dirty="0"/>
              <a:t> (основан на предъявлении готовой информации и обеспечивает усвоение знаний на уровне восприятия и запоминания);</a:t>
            </a:r>
          </a:p>
          <a:p>
            <a:endParaRPr lang="ru-RU" dirty="0"/>
          </a:p>
        </p:txBody>
      </p:sp>
      <p:pic>
        <p:nvPicPr>
          <p:cNvPr id="4" name="Рисунок 3" descr="guLiMbz1f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645024"/>
            <a:ext cx="4267448" cy="284732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Методы санитарного просвещения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- репродуктивный </a:t>
            </a:r>
            <a:r>
              <a:rPr lang="ru-RU" dirty="0"/>
              <a:t>(объяснение выводов медицинской науки, освещение различных вариантов решения проблемы; нацелен на воспроизведение реципиентами полученных знаний, формирование умений и навыков);</a:t>
            </a:r>
          </a:p>
          <a:p>
            <a:endParaRPr lang="ru-RU" dirty="0"/>
          </a:p>
        </p:txBody>
      </p:sp>
      <p:pic>
        <p:nvPicPr>
          <p:cNvPr id="5" name="Рисунок 4" descr="5_jSLFv8b8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3909052"/>
            <a:ext cx="2211710" cy="294894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Методы санитарного просвещения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</a:t>
            </a:r>
            <a:r>
              <a:rPr lang="ru-RU" b="1" dirty="0"/>
              <a:t> проблемный </a:t>
            </a:r>
            <a:r>
              <a:rPr lang="ru-RU" dirty="0"/>
              <a:t>(коммуникатор обсуждает с реципиентами различные варианты решения проблемы, как бы включает их в процесс «поисков истины» и тем самым подводит к выводу, основанному на усвоении глубоких процессов изучаемого явления; нацелен на творческий подход к выполнению норм и правил здорового образа жизни).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97D413-9379-419D-A6CF-E31A19961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640"/>
            <a:ext cx="9324527" cy="3980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Применяя различные средства гигиенического обучения и воспитания населения, медицинские работники должны знать, что степень усвоения информации зависит от методов обучения:</a:t>
            </a:r>
          </a:p>
          <a:p>
            <a:endParaRPr lang="ru-RU" sz="2400" dirty="0"/>
          </a:p>
          <a:p>
            <a:r>
              <a:rPr lang="ru-RU" sz="2400" dirty="0"/>
              <a:t>5% лекция;</a:t>
            </a:r>
          </a:p>
          <a:p>
            <a:r>
              <a:rPr lang="ru-RU" sz="2400" dirty="0"/>
              <a:t>10% чтение;</a:t>
            </a:r>
          </a:p>
          <a:p>
            <a:r>
              <a:rPr lang="ru-RU" sz="2400" dirty="0"/>
              <a:t>20% аудиовизуальные средства;</a:t>
            </a:r>
          </a:p>
          <a:p>
            <a:r>
              <a:rPr lang="ru-RU" sz="2400" dirty="0"/>
              <a:t>30% использование наглядных пособий;</a:t>
            </a:r>
          </a:p>
          <a:p>
            <a:r>
              <a:rPr lang="ru-RU" sz="2400" dirty="0"/>
              <a:t>50% обсуждение в группах;</a:t>
            </a:r>
          </a:p>
          <a:p>
            <a:r>
              <a:rPr lang="ru-RU" sz="2400" dirty="0"/>
              <a:t>70% обучение практикой действия;</a:t>
            </a:r>
          </a:p>
          <a:p>
            <a:r>
              <a:rPr lang="ru-RU" sz="2400" dirty="0"/>
              <a:t>90% выступление в роли обучающего (ведущего).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324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T3cumbXiE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8501090" cy="637581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4BBDCF7-E692-4158-9E78-69716060C52F}"/>
              </a:ext>
            </a:extLst>
          </p:cNvPr>
          <p:cNvSpPr/>
          <p:nvPr/>
        </p:nvSpPr>
        <p:spPr>
          <a:xfrm>
            <a:off x="1010217" y="3554526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Open Sans"/>
              </a:rPr>
              <a:t>СПИСОК ИСТОЧНИКОВ И ЛИТЕРАТУРЫ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Open Sans"/>
              </a:rPr>
              <a:t>1. А. Ф.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Золинов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 Физическое воспитание взрослого человека. Л., 2014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Open Sans"/>
              </a:rPr>
              <a:t>2. Б. Л. Апанасенко. Здоровый образ жизни. Л., 2015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Open Sans"/>
              </a:rPr>
              <a:t>3. В. М.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Липовецкий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 Занимайтесь спортом!!! М., 2013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Open Sans"/>
              </a:rPr>
              <a:t>4. Н. М. Амосов, Я. А.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Бендет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 Здоровье человека М., 2016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Open Sans"/>
              </a:rPr>
              <a:t>5. Е. А. Пирогова. Окружающая среда и человек Минск, 2014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Open Sans"/>
              </a:rPr>
              <a:t>6.http://www.studfiles.ru/preview/5764674/page:2/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Open Sans"/>
              </a:rPr>
              <a:t>7.http://vmede.org/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sait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/?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id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=Gigiena_ob_bolshakov_2009&amp;menu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Open Sans"/>
              </a:rPr>
              <a:t>8. http://otherreferats.allbest.ru/medicine/00115755_0.htm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19DF9D-B95D-48BE-935D-65D653BA7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429" y="5667377"/>
            <a:ext cx="6347714" cy="38807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22CBF617-9309-4F3F-9400-D79CDEBEE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830" y="565289"/>
            <a:ext cx="6921510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Хронические неинфекционные заболевания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</a:t>
            </a:r>
            <a:r>
              <a:rPr kumimoji="0" lang="ru-RU" altLang="ru-RU" sz="27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    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</a:b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52AEC45-1B35-4381-81EA-88B26236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67" y="1484784"/>
            <a:ext cx="5361236" cy="49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0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22048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195" marR="0" lvl="0" indent="-1079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Book Antiqua"/>
              <a:buNone/>
            </a:pPr>
            <a:r>
              <a:rPr lang="ru-RU" sz="2800" b="1" i="1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«Здоровье – это состояние полного физического, душевного и социального благополучия, а не только отсутствие болезней и физических дефектов»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0" y="5286373"/>
            <a:ext cx="9144000" cy="1166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3235" b="0" i="1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Быть здоровым</a:t>
            </a:r>
            <a:r>
              <a:rPr lang="ru-RU" sz="3235" b="0" i="0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 - </a:t>
            </a:r>
            <a:r>
              <a:rPr lang="ru-RU" sz="2405" b="0" i="0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значит не иметь проблем с самочувствием, быть физически и духовно полноценным человеком. </a:t>
            </a:r>
          </a:p>
          <a:p>
            <a:pPr marL="365760" marR="0" lvl="0" indent="-365760" algn="l" rtl="0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SzPct val="99000"/>
              <a:buFont typeface="Noto Sans Symbols"/>
              <a:buNone/>
            </a:pPr>
            <a:endParaRPr sz="148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81" name="Shape 181" descr="J023206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14375" y="2928938"/>
            <a:ext cx="1873249" cy="170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J015011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500687" y="2786063"/>
            <a:ext cx="2849562" cy="213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 descr="J0344946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928938" y="2286000"/>
            <a:ext cx="2132011" cy="28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89756" y="1167181"/>
            <a:ext cx="8964486" cy="49411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400" b="0" i="1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– </a:t>
            </a:r>
            <a:r>
              <a:rPr lang="ru-RU" sz="2400" b="0" i="0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это вся активная деятельность человека, обеспечивающая его выживание в окружающей среде.</a:t>
            </a:r>
            <a:r>
              <a:rPr lang="ru-RU" sz="2400" b="0" i="1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1" u="none" strike="noStrike" cap="none" dirty="0">
              <a:solidFill>
                <a:schemeClr val="tx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tx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tx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tx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56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400" b="0" i="0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    </a:t>
            </a:r>
          </a:p>
          <a:p>
            <a:pPr marL="365760" marR="0" lvl="0" indent="-365760" algn="l" rtl="0">
              <a:spcBef>
                <a:spcPts val="56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800" b="0" i="0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Это отличает его от </a:t>
            </a:r>
            <a:r>
              <a:rPr lang="ru-RU" sz="2800" b="0" i="1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здравоохранения</a:t>
            </a:r>
            <a:r>
              <a:rPr lang="ru-RU" sz="2800" b="0" i="0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, которое является системой общественных и государственных мер по охране и укреплению имеющегося  и восстановления  утраченного здоровья  населения (лечение, профилактика и реабилитация).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93868" y="0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Book Antiqua"/>
              <a:buNone/>
            </a:pPr>
            <a:r>
              <a:rPr lang="ru-RU" sz="5400" b="0" i="1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Образ жизни </a:t>
            </a:r>
          </a:p>
        </p:txBody>
      </p:sp>
      <p:sp>
        <p:nvSpPr>
          <p:cNvPr id="190" name="Shape 190"/>
          <p:cNvSpPr/>
          <p:nvPr/>
        </p:nvSpPr>
        <p:spPr>
          <a:xfrm>
            <a:off x="431539" y="2093434"/>
            <a:ext cx="8280919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b="1" i="1" u="sng" dirty="0">
                <a:latin typeface="Book Antiqua"/>
                <a:ea typeface="Book Antiqua"/>
                <a:cs typeface="Book Antiqua"/>
                <a:sym typeface="Book Antiqua"/>
              </a:rPr>
              <a:t>Здоровый образ жизни</a:t>
            </a:r>
            <a:r>
              <a:rPr lang="ru-RU" sz="2400" b="1" dirty="0">
                <a:latin typeface="Book Antiqua"/>
                <a:ea typeface="Book Antiqua"/>
                <a:cs typeface="Book Antiqua"/>
                <a:sym typeface="Book Antiqua"/>
              </a:rPr>
              <a:t> (ЗОЖ) – это деятельность,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b="1" dirty="0">
                <a:latin typeface="Book Antiqua"/>
                <a:ea typeface="Book Antiqua"/>
                <a:cs typeface="Book Antiqua"/>
                <a:sym typeface="Book Antiqua"/>
              </a:rPr>
              <a:t>направленная  на сохранение, укрепление и улучшение здоровья человека; это все, что в поведении и деятельности людей благотворно влияет на  их здоровье.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Book Antiqua"/>
              <a:buNone/>
            </a:pPr>
            <a:r>
              <a:rPr lang="ru-RU" sz="3200" b="1" i="0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Формированием ЗОЖ занимаются два научно-практических направления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3150" y="1186311"/>
            <a:ext cx="4572000" cy="48691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9000"/>
              <a:buFont typeface="Noto Sans Symbols"/>
              <a:buChar char="❧"/>
            </a:pPr>
            <a:r>
              <a:rPr lang="ru-RU" sz="2380" b="1" i="1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</a:t>
            </a:r>
            <a:r>
              <a:rPr lang="ru-RU" sz="2380" b="1" i="1" u="sng" strike="noStrike" cap="none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Санология</a:t>
            </a:r>
            <a:r>
              <a:rPr lang="ru-RU" sz="2380" b="1" i="0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380" b="0" i="0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– наука об </a:t>
            </a:r>
            <a:r>
              <a:rPr lang="ru-RU" sz="2380" b="1" i="0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охране общественного (группового</a:t>
            </a:r>
            <a:r>
              <a:rPr lang="ru-RU" sz="2380" b="0" i="0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, популяционного) здоровья здоровых людей и  его   укреплении путем формирования определенного образа жизни. </a:t>
            </a:r>
            <a:endParaRPr sz="2040" b="0" i="0" u="none" strike="noStrike" cap="none" dirty="0">
              <a:solidFill>
                <a:schemeClr val="tx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040" b="0" i="0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В основе </a:t>
            </a:r>
            <a:r>
              <a:rPr lang="ru-RU" sz="2040" b="0" i="0" u="none" strike="noStrike" cap="none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санологии</a:t>
            </a:r>
            <a:r>
              <a:rPr lang="ru-RU" sz="2040" b="0" i="0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 лежит представление о непосредственном влиянии на здоровье  образа  жизни и возможности его формирования на общественном уровне  и тем самым улучшать качество жизни и продлевать саму жизнь человеку. 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2"/>
          </p:nvPr>
        </p:nvSpPr>
        <p:spPr>
          <a:xfrm>
            <a:off x="4645151" y="1186310"/>
            <a:ext cx="4498849" cy="48691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ru-RU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   </a:t>
            </a:r>
            <a:r>
              <a:rPr lang="ru-RU" sz="2400" b="0" i="1" u="none" strike="noStrike" cap="none" dirty="0">
                <a:solidFill>
                  <a:srgbClr val="65281A"/>
                </a:solidFill>
                <a:latin typeface="Book Antiqua"/>
                <a:ea typeface="Book Antiqua"/>
                <a:cs typeface="Book Antiqua"/>
                <a:sym typeface="Book Antiqua"/>
              </a:rPr>
              <a:t> </a:t>
            </a:r>
            <a:r>
              <a:rPr lang="ru-RU" sz="2400" b="1" i="1" u="sng" strike="noStrike" cap="none" dirty="0">
                <a:solidFill>
                  <a:srgbClr val="65281A"/>
                </a:solidFill>
                <a:latin typeface="Book Antiqua"/>
                <a:ea typeface="Book Antiqua"/>
                <a:cs typeface="Book Antiqua"/>
                <a:sym typeface="Book Antiqua"/>
              </a:rPr>
              <a:t> </a:t>
            </a:r>
            <a:r>
              <a:rPr lang="ru-RU" sz="2400" b="1" i="1" u="sng" strike="noStrike" cap="none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Валеология</a:t>
            </a:r>
            <a:r>
              <a:rPr lang="ru-RU" sz="2400" b="1" i="1" u="sng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2400" b="0" i="1" u="sng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–</a:t>
            </a:r>
            <a:r>
              <a:rPr lang="ru-RU" sz="2400" b="0" i="0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 наука о формировании индивидуального здоровья через действия самого человека.</a:t>
            </a:r>
          </a:p>
          <a:p>
            <a:pPr marL="365760" marR="0" lvl="0" indent="-36576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tx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400" b="0" i="0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     </a:t>
            </a:r>
            <a:r>
              <a:rPr lang="ru-RU" sz="2000" b="0" i="0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Врач-</a:t>
            </a:r>
            <a:r>
              <a:rPr lang="ru-RU" sz="2000" b="0" i="0" u="none" strike="noStrike" cap="none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валеолог</a:t>
            </a:r>
            <a:r>
              <a:rPr lang="ru-RU" sz="2000" b="0" i="0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 изучает условия жизни человека, выявляет его отклонения в образе жизни, обозначает мотивы для занятия ЗОЖ и  </a:t>
            </a:r>
            <a:r>
              <a:rPr lang="ru-RU" sz="2000" b="0" i="0" u="none" strike="noStrike" cap="none" dirty="0" err="1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дает</a:t>
            </a:r>
            <a:r>
              <a:rPr lang="ru-RU" sz="2000" b="0" i="0" u="none" strike="noStrike" cap="none" dirty="0">
                <a:solidFill>
                  <a:schemeClr val="tx1"/>
                </a:solidFill>
                <a:latin typeface="Book Antiqua"/>
                <a:ea typeface="Book Antiqua"/>
                <a:cs typeface="Book Antiqua"/>
                <a:sym typeface="Book Antiqua"/>
              </a:rPr>
              <a:t> рекомендации по укреплению здоровья с помощью  отдельных элементов ЗОЖ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196598-A42E-48C5-90F7-7AFD9E95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8064896" cy="604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Основа формирования здорового образа жизни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Большое значение в занимают личностно-</a:t>
            </a:r>
            <a:r>
              <a:rPr lang="ru-RU" i="1" dirty="0"/>
              <a:t>мотивационные качества данного человека, его жизненные ориентиры. </a:t>
            </a:r>
          </a:p>
          <a:p>
            <a:r>
              <a:rPr lang="ru-RU" dirty="0"/>
              <a:t>Никакие пожелания, приказы, наказания не могут заставить человека вести здоровый образ жизни, охранять и укреплять собственное здоровье, если человек сам не будет сознательно формировать собственный стиль здорового поведения. </a:t>
            </a:r>
          </a:p>
          <a:p>
            <a:r>
              <a:rPr lang="ru-RU" dirty="0"/>
              <a:t>Для сохранения восстановления утраченного здоровья человек должен совершать действия. </a:t>
            </a:r>
          </a:p>
          <a:p>
            <a:r>
              <a:rPr lang="ru-RU" dirty="0"/>
              <a:t>Для каждого действия нужен мотив, а совокупность мотивов составляет мотивацию.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263</TotalTime>
  <Words>1225</Words>
  <Application>Microsoft Office PowerPoint</Application>
  <PresentationFormat>Экран (4:3)</PresentationFormat>
  <Paragraphs>140</Paragraphs>
  <Slides>38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Аспект</vt:lpstr>
      <vt:lpstr>Методы, формы и средства гигиенического воспитания населения</vt:lpstr>
      <vt:lpstr>ПЛАН:</vt:lpstr>
      <vt:lpstr>Презентация PowerPoint</vt:lpstr>
      <vt:lpstr>Презентация PowerPoint</vt:lpstr>
      <vt:lpstr>«Здоровье – это состояние полного физического, душевного и социального благополучия, а не только отсутствие болезней и физических дефектов»</vt:lpstr>
      <vt:lpstr>Образ жизни </vt:lpstr>
      <vt:lpstr>Формированием ЗОЖ занимаются два научно-практических направления</vt:lpstr>
      <vt:lpstr>Презентация PowerPoint</vt:lpstr>
      <vt:lpstr>Основа формирования здорового образа жизни</vt:lpstr>
      <vt:lpstr>Презентация PowerPoint</vt:lpstr>
      <vt:lpstr>Мотивация</vt:lpstr>
      <vt:lpstr>ЗОЖ</vt:lpstr>
      <vt:lpstr>Презентация PowerPoint</vt:lpstr>
      <vt:lpstr>Методы и средства гигиенического обучения и воспитания населения и пропаганда здорового образа жизни:</vt:lpstr>
      <vt:lpstr>Презентация PowerPoint</vt:lpstr>
      <vt:lpstr>Формы индивидуального воздействия</vt:lpstr>
      <vt:lpstr>Формы группового воздействия</vt:lpstr>
      <vt:lpstr>Массовые формы гигиенического воспитания населения</vt:lpstr>
      <vt:lpstr>Презентация PowerPoint</vt:lpstr>
      <vt:lpstr>Массовые формы гигиенического воспитания населения</vt:lpstr>
      <vt:lpstr>Массовые формы гигиенического воспитания населения:</vt:lpstr>
      <vt:lpstr>Доска вопросов и ответов</vt:lpstr>
      <vt:lpstr>Памятка для пациента</vt:lpstr>
      <vt:lpstr>Презентация PowerPoint</vt:lpstr>
      <vt:lpstr>Массовые формы гигиенического воспитания населения</vt:lpstr>
      <vt:lpstr>Массовые формы гигиенического воспитания населения</vt:lpstr>
      <vt:lpstr>Массовые формы гигиенического воспитания населения</vt:lpstr>
      <vt:lpstr>Массовые формы гигиенического воспитания населения</vt:lpstr>
      <vt:lpstr>Массовые формы гигиенического воспитания населения</vt:lpstr>
      <vt:lpstr>Массовые формы гигиенического воспитания населения</vt:lpstr>
      <vt:lpstr>Формы гигиенического воспитания:</vt:lpstr>
      <vt:lpstr>Формы гигиенического воспитания</vt:lpstr>
      <vt:lpstr> Методы гигиенического воспитания населения:</vt:lpstr>
      <vt:lpstr>Методы санитарного просвещения</vt:lpstr>
      <vt:lpstr>Методы санитарного просвещения</vt:lpstr>
      <vt:lpstr>Методы санитарного просвещения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методов, средств и форм работы по гигиеническому воспитанию населения.</dc:title>
  <dc:creator>Пользователь Windows</dc:creator>
  <cp:lastModifiedBy>Мамонова Людмила Валерьевна</cp:lastModifiedBy>
  <cp:revision>18</cp:revision>
  <dcterms:created xsi:type="dcterms:W3CDTF">2018-01-17T12:05:23Z</dcterms:created>
  <dcterms:modified xsi:type="dcterms:W3CDTF">2019-10-22T03:00:24Z</dcterms:modified>
</cp:coreProperties>
</file>